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9" r:id="rId3"/>
    <p:sldId id="267" r:id="rId4"/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4C116-43FC-4A5D-B211-D8F33F56F6ED}" v="951" dt="2021-02-15T05:20:48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6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ABD69-1A25-43D6-8CF2-578F88349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985062-CA43-4283-9125-249902DBB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AF49A3-C4CE-44F3-9661-0C21530D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CA505-6CC0-4E51-A22A-143B22692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07789-CE04-4C72-8C86-948424D9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00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A0A8-FD81-4423-98E3-C90E905A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BCE81D-5AFC-44E1-91A5-6072CF3A9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93AA1-098D-44A7-A750-B732FE1E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E8D92-66C5-4116-B063-50C2CD75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A45DF-6416-4AE9-B982-376D6407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98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D70258-0BB0-4ABB-9014-831C64450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845992-F904-4E73-85B8-E3C24E772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1334A-BB4B-4317-9265-9990C17D3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6B5C3-E728-4690-9C1D-8E934A85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D900D4-9F39-42E4-A9D3-3A160919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73B84-FB42-42B5-A4E4-06249671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B12A1-9CD1-410A-A465-FB3861E22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A660E-1D61-4235-9170-8B28F298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DA656-2FC1-4E16-94D5-344FFBC1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006F6-4E3E-4DF5-9621-58914930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54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6AF15-CA89-4E67-8211-FFD72F6F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C14E37-94CA-492B-9B5F-B03CFDE5A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1DC8D-1642-4E01-A7C8-528DB7CD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DD79B-B286-4343-87D8-04E190BB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A4375-E7C5-46EF-87A7-52E524DB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2A06D-9EED-4520-A4D6-53804E31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18B82-4322-4A64-B83B-06E598EA9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6C8469-BED8-42A8-8449-5C01B4048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568622-C28F-43E2-846D-34AC16A0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D70B01-B69A-43C0-822F-A874F807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1E106-271B-476A-89CB-71585D68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09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20B50-3782-4518-A54A-61111529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164312-7429-46BF-9D75-BB416296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09DD38-1B09-4BEB-983B-B27D70D58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0D4B4D-419C-4988-9350-5441EC052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8A4CEF-E49B-44DB-835C-2E3EBAC04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6DEE79-27F6-466C-AAF4-7E0AAB84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8130ED-446C-4B1F-A887-9FAEA59F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ACFBEC-E444-4E1A-9734-1E4DA7BCF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84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37450-F7CF-4FEA-8267-C6F5C9EB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125B70-783B-4204-AB77-07E3C1AC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CA990D-42CB-46C5-BA54-0F4F8571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3CA2BD-9E3D-4AA9-9DED-0B11EC4C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2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5E0E8D-4237-42B9-A494-39C0369D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B2EA7-5185-4378-99A8-FE394313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5437A4-C367-4EA5-AB0C-834E3F06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CCE6E-4766-411D-A7E5-F253938D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F9B413-FA15-48B5-930F-0D44767A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1093C-B348-4935-8122-2FD66F891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5FB3D-DB91-4BA8-97C1-53454008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57A4E9-F9A5-4F9A-8551-417AC9BE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D54583-660D-4370-8028-F359B07E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2C86C-466E-45AA-9CDA-F05D2B33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18A79A-2DA9-4F27-8DB9-C95EC553D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EDFE4A-8850-467B-827F-BCF181FA5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C47572-F291-4A99-BCC8-5D771642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FEA681-859B-4307-921E-C206817C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B3CC4C-DB52-4103-8B04-29D81DDF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7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B221AA-FC9B-45CD-8212-A74A25F9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66A519-09CF-49EE-B70B-786DB3D5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A0C84-3FF8-42DA-B6DB-503DADDC5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D4CD4-C8D4-45FA-99B4-26279A2A68FC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53DEC-0CB0-4320-9B62-72BBEDA4B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A546C-AB14-4D9A-87D2-529DAD6E9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11BA2-A4FC-4984-996A-64E289BE7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64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95FF1C-EDB5-49EF-975B-268D7F6C7537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02797-93C6-4A1D-912B-45E9B07BBBDA}"/>
              </a:ext>
            </a:extLst>
          </p:cNvPr>
          <p:cNvSpPr txBox="1"/>
          <p:nvPr/>
        </p:nvSpPr>
        <p:spPr>
          <a:xfrm>
            <a:off x="238204" y="338097"/>
            <a:ext cx="4028995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튜토리얼 스테이지</a:t>
            </a:r>
            <a:endParaRPr lang="ko-KR" altLang="en-US" sz="4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DFDB9-E296-4C37-A740-7E4D1B984D9D}"/>
              </a:ext>
            </a:extLst>
          </p:cNvPr>
          <p:cNvSpPr txBox="1"/>
          <p:nvPr/>
        </p:nvSpPr>
        <p:spPr>
          <a:xfrm>
            <a:off x="238204" y="1148781"/>
            <a:ext cx="104488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인버젼의 개념 학습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buAutoNum type="arabicParenR"/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시작하면 역행모드에서 시작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2) 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전방에 놓여 있는 구체를 클릭할 때마다 회수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buAutoNum type="arabicParenR" startAt="3"/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마우스 우 클릭으로 순행 모드로 전환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buAutoNum type="arabicParenR" startAt="3"/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사출 후 다시 마우스 우 클릭으로 역행모드로 전환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buAutoNum type="arabicParenR" startAt="3"/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buAutoNum type="arabicParenR" startAt="3"/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  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인버젼의 패널티 학습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</a:p>
          <a:p>
            <a:pPr marL="457200" indent="-457200">
              <a:buAutoNum type="arabicParenR"/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특정 모드에서 최대 게이지 이상의 시간 동안 머묾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buAutoNum type="arabicParenR"/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감전 상태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(2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초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로 전환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610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5F5DB2A-6AB3-43DD-98A7-DE4B06089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" y="0"/>
            <a:ext cx="12140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0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80CE8D-4860-437F-9B5D-BEA2E26F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" y="0"/>
            <a:ext cx="1211160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61560C-477E-4EE1-A62B-B433EC21D47B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D73D6-684D-4ABB-A946-A4A2B60E9179}"/>
              </a:ext>
            </a:extLst>
          </p:cNvPr>
          <p:cNvSpPr txBox="1"/>
          <p:nvPr/>
        </p:nvSpPr>
        <p:spPr>
          <a:xfrm>
            <a:off x="238205" y="338097"/>
            <a:ext cx="2758568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(1, 3)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1BDB0-CDEE-4C11-9895-BDAC74D2175E}"/>
              </a:ext>
            </a:extLst>
          </p:cNvPr>
          <p:cNvSpPr txBox="1"/>
          <p:nvPr/>
        </p:nvSpPr>
        <p:spPr>
          <a:xfrm>
            <a:off x="238204" y="1083448"/>
            <a:ext cx="8813588" cy="39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역할 및 기획의도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공격 학습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순행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/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역행 모드를 오고 가며 적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곰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인형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을 처치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적을 공격할 수 있는 사거리 경험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  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적과 싸우지 않아도 넘어갈 수 있는 스테이지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다만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시작 시 적이 플레이어 방향을 바라보고 다가오게끔 배치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3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6E7D0B4A-1E1F-44FC-9215-C5705159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" y="0"/>
            <a:ext cx="1211160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E50D36B-D6DF-4BF5-B3E2-2F2D0C879D21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F9470-00D1-49D5-A91C-8E416A5FE5F2}"/>
              </a:ext>
            </a:extLst>
          </p:cNvPr>
          <p:cNvSpPr txBox="1"/>
          <p:nvPr/>
        </p:nvSpPr>
        <p:spPr>
          <a:xfrm>
            <a:off x="238205" y="338097"/>
            <a:ext cx="2758568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(1, 3)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BC6EDAC-D430-46B2-8EA3-398335A1760E}"/>
              </a:ext>
            </a:extLst>
          </p:cNvPr>
          <p:cNvCxnSpPr>
            <a:cxnSpLocks/>
          </p:cNvCxnSpPr>
          <p:nvPr/>
        </p:nvCxnSpPr>
        <p:spPr>
          <a:xfrm>
            <a:off x="238205" y="4044363"/>
            <a:ext cx="285742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6B5CCC-CDFE-4E6C-9D67-875FAED9BE55}"/>
              </a:ext>
            </a:extLst>
          </p:cNvPr>
          <p:cNvCxnSpPr>
            <a:cxnSpLocks/>
          </p:cNvCxnSpPr>
          <p:nvPr/>
        </p:nvCxnSpPr>
        <p:spPr>
          <a:xfrm>
            <a:off x="3095625" y="4044363"/>
            <a:ext cx="2783628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AECA2FB-BE7F-465B-93A8-DCC342D60673}"/>
              </a:ext>
            </a:extLst>
          </p:cNvPr>
          <p:cNvCxnSpPr>
            <a:cxnSpLocks/>
          </p:cNvCxnSpPr>
          <p:nvPr/>
        </p:nvCxnSpPr>
        <p:spPr>
          <a:xfrm>
            <a:off x="10946935" y="4044363"/>
            <a:ext cx="11811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0F10A7-4040-4BD7-807E-EA6714438BCC}"/>
              </a:ext>
            </a:extLst>
          </p:cNvPr>
          <p:cNvCxnSpPr>
            <a:cxnSpLocks/>
          </p:cNvCxnSpPr>
          <p:nvPr/>
        </p:nvCxnSpPr>
        <p:spPr>
          <a:xfrm flipV="1">
            <a:off x="7277100" y="2983965"/>
            <a:ext cx="899032" cy="10603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C538EB-BF30-4B0A-B053-87F0479B323D}"/>
              </a:ext>
            </a:extLst>
          </p:cNvPr>
          <p:cNvCxnSpPr>
            <a:cxnSpLocks/>
          </p:cNvCxnSpPr>
          <p:nvPr/>
        </p:nvCxnSpPr>
        <p:spPr>
          <a:xfrm flipH="1" flipV="1">
            <a:off x="10232400" y="3188712"/>
            <a:ext cx="725442" cy="855651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58A09EC-B013-4E77-867B-44F108C4C881}"/>
              </a:ext>
            </a:extLst>
          </p:cNvPr>
          <p:cNvCxnSpPr>
            <a:cxnSpLocks/>
          </p:cNvCxnSpPr>
          <p:nvPr/>
        </p:nvCxnSpPr>
        <p:spPr>
          <a:xfrm>
            <a:off x="8211500" y="2983964"/>
            <a:ext cx="2020900" cy="204748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8638F9C-0E0D-49DC-BB4C-F0B7EE7AEADD}"/>
              </a:ext>
            </a:extLst>
          </p:cNvPr>
          <p:cNvCxnSpPr>
            <a:cxnSpLocks/>
          </p:cNvCxnSpPr>
          <p:nvPr/>
        </p:nvCxnSpPr>
        <p:spPr>
          <a:xfrm>
            <a:off x="6096000" y="4044363"/>
            <a:ext cx="118110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95CA0C-A38F-449E-8AF7-84357C122324}"/>
              </a:ext>
            </a:extLst>
          </p:cNvPr>
          <p:cNvSpPr txBox="1"/>
          <p:nvPr/>
        </p:nvSpPr>
        <p:spPr>
          <a:xfrm>
            <a:off x="4305300" y="4624422"/>
            <a:ext cx="3242662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핵심 기믹 및 동선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곰인형의 공격패턴  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근거리 적과의 교전</a:t>
            </a:r>
          </a:p>
        </p:txBody>
      </p:sp>
    </p:spTree>
    <p:extLst>
      <p:ext uri="{BB962C8B-B14F-4D97-AF65-F5344CB8AC3E}">
        <p14:creationId xmlns:p14="http://schemas.microsoft.com/office/powerpoint/2010/main" val="2784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0ADF95-9CAA-4B30-B160-E83DC216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" y="0"/>
            <a:ext cx="12095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1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3EA043-2351-479C-937E-8B217A89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" y="0"/>
            <a:ext cx="12095703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5CFF62-0AF2-4130-B5D6-639C82316950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0D8A4-A6A9-434E-9068-2999A4C15A01}"/>
              </a:ext>
            </a:extLst>
          </p:cNvPr>
          <p:cNvSpPr txBox="1"/>
          <p:nvPr/>
        </p:nvSpPr>
        <p:spPr>
          <a:xfrm>
            <a:off x="238205" y="338097"/>
            <a:ext cx="2758568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(1, 4)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A7A23-8EB3-4CB2-A6ED-E972D634374D}"/>
              </a:ext>
            </a:extLst>
          </p:cNvPr>
          <p:cNvSpPr txBox="1"/>
          <p:nvPr/>
        </p:nvSpPr>
        <p:spPr>
          <a:xfrm>
            <a:off x="238204" y="1083448"/>
            <a:ext cx="9768990" cy="439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역할 및 기획의도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적 생성기와 조우 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생성기에서 적은 특정 방향을 바라보는 상태에서 스폰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생성기는 가까이 가야 파괴할 수 있는 위치에 배치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  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생성기를 부셔야 넘어갈 수 있는 스테이지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문 존재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생성기까지 접근하는데 플레이어를 방해하는 적은 존재하지 않음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다만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생성기를 부시고 하단에 벽과 충돌 후 되돌아 오는 적과의 전투를 유도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필수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X)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173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89F6FD3F-EF0F-45E0-B058-97DDF427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" y="0"/>
            <a:ext cx="12095703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477EB7-35FC-44D3-89A0-3DEE83F452CC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CF6BA-9478-48EE-B1B0-A5AE7FCC04AB}"/>
              </a:ext>
            </a:extLst>
          </p:cNvPr>
          <p:cNvSpPr txBox="1"/>
          <p:nvPr/>
        </p:nvSpPr>
        <p:spPr>
          <a:xfrm>
            <a:off x="238205" y="338097"/>
            <a:ext cx="2758568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(1, 4)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BDB05D-158F-48D3-AEF3-AC28C942D2FC}"/>
              </a:ext>
            </a:extLst>
          </p:cNvPr>
          <p:cNvCxnSpPr>
            <a:cxnSpLocks/>
          </p:cNvCxnSpPr>
          <p:nvPr/>
        </p:nvCxnSpPr>
        <p:spPr>
          <a:xfrm>
            <a:off x="238205" y="4044363"/>
            <a:ext cx="1956355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FC7170-3A44-4DB9-87C3-C04B158C7A3E}"/>
              </a:ext>
            </a:extLst>
          </p:cNvPr>
          <p:cNvCxnSpPr>
            <a:cxnSpLocks/>
          </p:cNvCxnSpPr>
          <p:nvPr/>
        </p:nvCxnSpPr>
        <p:spPr>
          <a:xfrm flipV="1">
            <a:off x="5588075" y="1135716"/>
            <a:ext cx="2070939" cy="81104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50506CE-F0BF-4BC8-94B3-7794DFF9E26A}"/>
              </a:ext>
            </a:extLst>
          </p:cNvPr>
          <p:cNvCxnSpPr>
            <a:cxnSpLocks/>
          </p:cNvCxnSpPr>
          <p:nvPr/>
        </p:nvCxnSpPr>
        <p:spPr>
          <a:xfrm flipV="1">
            <a:off x="2164234" y="2983965"/>
            <a:ext cx="899032" cy="10603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13A69A-CF4E-4A11-BB01-13EE2FA95963}"/>
              </a:ext>
            </a:extLst>
          </p:cNvPr>
          <p:cNvCxnSpPr>
            <a:cxnSpLocks/>
          </p:cNvCxnSpPr>
          <p:nvPr/>
        </p:nvCxnSpPr>
        <p:spPr>
          <a:xfrm>
            <a:off x="3063266" y="2996975"/>
            <a:ext cx="1625777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1A22E0-ADE2-4DC9-86E7-16B34E47E6E7}"/>
              </a:ext>
            </a:extLst>
          </p:cNvPr>
          <p:cNvSpPr txBox="1"/>
          <p:nvPr/>
        </p:nvSpPr>
        <p:spPr>
          <a:xfrm>
            <a:off x="4305300" y="4624422"/>
            <a:ext cx="3242662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핵심 기믹 및 동선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곰 인형 생성기 파괴  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상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/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하단 전투 진행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DBD7D69-3662-4524-9645-61FBCE8DA1E7}"/>
              </a:ext>
            </a:extLst>
          </p:cNvPr>
          <p:cNvCxnSpPr>
            <a:cxnSpLocks/>
          </p:cNvCxnSpPr>
          <p:nvPr/>
        </p:nvCxnSpPr>
        <p:spPr>
          <a:xfrm flipV="1">
            <a:off x="4689043" y="1946760"/>
            <a:ext cx="899032" cy="10603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B07413A-A3B4-4F0E-807E-DD5F06320171}"/>
              </a:ext>
            </a:extLst>
          </p:cNvPr>
          <p:cNvCxnSpPr>
            <a:cxnSpLocks/>
          </p:cNvCxnSpPr>
          <p:nvPr/>
        </p:nvCxnSpPr>
        <p:spPr>
          <a:xfrm>
            <a:off x="8185709" y="1664513"/>
            <a:ext cx="2026691" cy="337566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5EDF8D8-0FFC-4FCD-A112-BAC247D3F2A2}"/>
              </a:ext>
            </a:extLst>
          </p:cNvPr>
          <p:cNvCxnSpPr>
            <a:cxnSpLocks/>
          </p:cNvCxnSpPr>
          <p:nvPr/>
        </p:nvCxnSpPr>
        <p:spPr>
          <a:xfrm>
            <a:off x="7976437" y="5040173"/>
            <a:ext cx="2312163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55E2C9-1B50-460E-9DAF-DAAB8AEE4EC2}"/>
              </a:ext>
            </a:extLst>
          </p:cNvPr>
          <p:cNvCxnSpPr>
            <a:cxnSpLocks/>
          </p:cNvCxnSpPr>
          <p:nvPr/>
        </p:nvCxnSpPr>
        <p:spPr>
          <a:xfrm>
            <a:off x="10212400" y="5040173"/>
            <a:ext cx="1726006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E40398-404B-4D3E-9FEB-CCC562B08177}"/>
              </a:ext>
            </a:extLst>
          </p:cNvPr>
          <p:cNvCxnSpPr>
            <a:cxnSpLocks/>
          </p:cNvCxnSpPr>
          <p:nvPr/>
        </p:nvCxnSpPr>
        <p:spPr>
          <a:xfrm>
            <a:off x="6685254" y="1664513"/>
            <a:ext cx="1500455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015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42C0C5-6076-4400-A54C-9EE2E2BD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" y="0"/>
            <a:ext cx="1219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9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95FF1C-EDB5-49EF-975B-268D7F6C7537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06705CB-C2CF-4EB5-BD4D-C2662AD1C0FE}"/>
              </a:ext>
            </a:extLst>
          </p:cNvPr>
          <p:cNvCxnSpPr>
            <a:cxnSpLocks/>
          </p:cNvCxnSpPr>
          <p:nvPr/>
        </p:nvCxnSpPr>
        <p:spPr>
          <a:xfrm>
            <a:off x="8160364" y="4965536"/>
            <a:ext cx="1967112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2A69354-26F7-4ABB-8C34-7F4C3D352EA7}"/>
              </a:ext>
            </a:extLst>
          </p:cNvPr>
          <p:cNvCxnSpPr>
            <a:cxnSpLocks/>
          </p:cNvCxnSpPr>
          <p:nvPr/>
        </p:nvCxnSpPr>
        <p:spPr>
          <a:xfrm>
            <a:off x="8160364" y="5354451"/>
            <a:ext cx="1967112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2835D06-E53C-4EED-A340-879D0C5702FF}"/>
              </a:ext>
            </a:extLst>
          </p:cNvPr>
          <p:cNvCxnSpPr>
            <a:cxnSpLocks/>
          </p:cNvCxnSpPr>
          <p:nvPr/>
        </p:nvCxnSpPr>
        <p:spPr>
          <a:xfrm>
            <a:off x="8160364" y="6108949"/>
            <a:ext cx="1967112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46919E-5201-42C1-B570-C9CD59FD0DD9}"/>
              </a:ext>
            </a:extLst>
          </p:cNvPr>
          <p:cNvCxnSpPr>
            <a:cxnSpLocks/>
          </p:cNvCxnSpPr>
          <p:nvPr/>
        </p:nvCxnSpPr>
        <p:spPr>
          <a:xfrm flipV="1">
            <a:off x="8160364" y="5758012"/>
            <a:ext cx="1967112" cy="971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B24FD48-3975-4233-B458-6F609A8A3903}"/>
              </a:ext>
            </a:extLst>
          </p:cNvPr>
          <p:cNvSpPr/>
          <p:nvPr/>
        </p:nvSpPr>
        <p:spPr>
          <a:xfrm>
            <a:off x="677333" y="397738"/>
            <a:ext cx="6001174" cy="7998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        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테두리에 배치되는 나갈 수 없는 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AFE4C9-214F-42D1-BD67-A7C263108FA0}"/>
              </a:ext>
            </a:extLst>
          </p:cNvPr>
          <p:cNvSpPr/>
          <p:nvPr/>
        </p:nvSpPr>
        <p:spPr>
          <a:xfrm>
            <a:off x="677333" y="1244501"/>
            <a:ext cx="6001174" cy="7998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</a:t>
            </a:r>
            <a:r>
              <a:rPr lang="en-US" altLang="ko-KR" b="1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      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다음 스테이지로 이동할 수 있는 투명영역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5F53A3-AA6E-4D6C-B08F-8CDC364E656D}"/>
              </a:ext>
            </a:extLst>
          </p:cNvPr>
          <p:cNvSpPr/>
          <p:nvPr/>
        </p:nvSpPr>
        <p:spPr>
          <a:xfrm>
            <a:off x="677333" y="2126628"/>
            <a:ext cx="6001174" cy="107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        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플레이어 캐릭터</a:t>
            </a:r>
            <a:r>
              <a:rPr lang="en-US" altLang="ko-KR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엔</a:t>
            </a:r>
            <a:r>
              <a:rPr lang="en-US" altLang="ko-KR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1DE476-5D71-48DD-8906-25338569AFB1}"/>
              </a:ext>
            </a:extLst>
          </p:cNvPr>
          <p:cNvSpPr/>
          <p:nvPr/>
        </p:nvSpPr>
        <p:spPr>
          <a:xfrm>
            <a:off x="677333" y="3297805"/>
            <a:ext cx="6001174" cy="7550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         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드론</a:t>
            </a:r>
            <a:r>
              <a:rPr lang="en-US" altLang="ko-KR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트로피</a:t>
            </a:r>
            <a:r>
              <a:rPr lang="en-US" altLang="ko-KR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BDCD98-FBE9-45D5-BE3B-4863F1B00D96}"/>
              </a:ext>
            </a:extLst>
          </p:cNvPr>
          <p:cNvSpPr/>
          <p:nvPr/>
        </p:nvSpPr>
        <p:spPr>
          <a:xfrm>
            <a:off x="6792151" y="397738"/>
            <a:ext cx="5222240" cy="7998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            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통과할 수 없는 바닥 플랫폼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749F61-B783-4498-8B9A-25633DD36551}"/>
              </a:ext>
            </a:extLst>
          </p:cNvPr>
          <p:cNvSpPr/>
          <p:nvPr/>
        </p:nvSpPr>
        <p:spPr>
          <a:xfrm>
            <a:off x="6792151" y="1239253"/>
            <a:ext cx="5222240" cy="7998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            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닿으면 사망하는 용광로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E4D41C-9904-4445-AFC3-2193235D45E4}"/>
              </a:ext>
            </a:extLst>
          </p:cNvPr>
          <p:cNvSpPr/>
          <p:nvPr/>
        </p:nvSpPr>
        <p:spPr>
          <a:xfrm>
            <a:off x="6792151" y="2182472"/>
            <a:ext cx="5222240" cy="7998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            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통과할 수 있는 파이프 플랫폼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5FB135-EDA6-4777-91D2-BA40EB30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1" y="1352681"/>
            <a:ext cx="532219" cy="5322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2FB151-9732-4D3F-8FF7-A44E21C97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59" y="3393694"/>
            <a:ext cx="514422" cy="5239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D51DF6-381C-4772-9113-C42D11C69C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2824"/>
          <a:stretch/>
        </p:blipFill>
        <p:spPr>
          <a:xfrm>
            <a:off x="762159" y="2175199"/>
            <a:ext cx="543001" cy="1009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A5A62-1ACF-4E06-A9E2-9176EDA94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77"/>
          <a:stretch/>
        </p:blipFill>
        <p:spPr>
          <a:xfrm>
            <a:off x="6886212" y="616945"/>
            <a:ext cx="1047896" cy="2944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B87FA4F-6340-40C9-A971-8DEC54AB2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212" y="1287196"/>
            <a:ext cx="1038370" cy="7144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66297A-497E-43C7-B04D-90F90C204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212" y="2443253"/>
            <a:ext cx="885949" cy="342948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3177FAA-69CC-484E-931E-F9905ACAFE7B}"/>
              </a:ext>
            </a:extLst>
          </p:cNvPr>
          <p:cNvCxnSpPr>
            <a:cxnSpLocks/>
          </p:cNvCxnSpPr>
          <p:nvPr/>
        </p:nvCxnSpPr>
        <p:spPr>
          <a:xfrm>
            <a:off x="8160364" y="6496734"/>
            <a:ext cx="1967112" cy="6221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929E628-6ACB-4CFD-8F05-84DCD05BFFF8}"/>
              </a:ext>
            </a:extLst>
          </p:cNvPr>
          <p:cNvSpPr/>
          <p:nvPr/>
        </p:nvSpPr>
        <p:spPr>
          <a:xfrm>
            <a:off x="10439590" y="4769109"/>
            <a:ext cx="1434062" cy="338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이동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220564-5A0A-4028-84B2-C6DD8E09B6A4}"/>
              </a:ext>
            </a:extLst>
          </p:cNvPr>
          <p:cNvSpPr/>
          <p:nvPr/>
        </p:nvSpPr>
        <p:spPr>
          <a:xfrm>
            <a:off x="10439590" y="5151250"/>
            <a:ext cx="1434062" cy="338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점프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E5A3334-0AE0-47C4-A691-851CE031F6E9}"/>
              </a:ext>
            </a:extLst>
          </p:cNvPr>
          <p:cNvSpPr/>
          <p:nvPr/>
        </p:nvSpPr>
        <p:spPr>
          <a:xfrm>
            <a:off x="10439590" y="5550591"/>
            <a:ext cx="1434062" cy="338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83A792A-B934-4634-89B7-9BA08CC907F1}"/>
              </a:ext>
            </a:extLst>
          </p:cNvPr>
          <p:cNvSpPr/>
          <p:nvPr/>
        </p:nvSpPr>
        <p:spPr>
          <a:xfrm>
            <a:off x="10439590" y="5939616"/>
            <a:ext cx="1434062" cy="338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대쉬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A926D2-FEE9-499C-87B9-C538D740D952}"/>
              </a:ext>
            </a:extLst>
          </p:cNvPr>
          <p:cNvSpPr/>
          <p:nvPr/>
        </p:nvSpPr>
        <p:spPr>
          <a:xfrm>
            <a:off x="10439590" y="6333622"/>
            <a:ext cx="1434062" cy="3386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추락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FEB6DAC-05E0-4D39-8491-128C5C4FA3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1356"/>
          <a:stretch/>
        </p:blipFill>
        <p:spPr>
          <a:xfrm>
            <a:off x="804802" y="508081"/>
            <a:ext cx="532218" cy="57918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9A21EDC-48C8-45B7-BE33-8C7421C1EA20}"/>
              </a:ext>
            </a:extLst>
          </p:cNvPr>
          <p:cNvSpPr/>
          <p:nvPr/>
        </p:nvSpPr>
        <p:spPr>
          <a:xfrm>
            <a:off x="677333" y="4241086"/>
            <a:ext cx="6001174" cy="16287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      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생성기를 모두 파괴해야 열리는 문</a:t>
            </a:r>
            <a:endParaRPr lang="en-US" altLang="ko-KR" b="1" dirty="0">
              <a:solidFill>
                <a:schemeClr val="tx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         (</a:t>
            </a:r>
            <a:r>
              <a:rPr lang="ko-KR" altLang="en-US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문 열고 캐릭터가 닿을 시 다음 스테이지로 이동가능</a:t>
            </a:r>
            <a:r>
              <a:rPr lang="en-US" altLang="ko-KR" b="1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785A513-B8FE-4EAF-B3D5-BCDFDEE6E9E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6857" r="-1" b="8476"/>
          <a:stretch/>
        </p:blipFill>
        <p:spPr>
          <a:xfrm>
            <a:off x="733580" y="4280733"/>
            <a:ext cx="543001" cy="14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4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95FF1C-EDB5-49EF-975B-268D7F6C7537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4F03AF-F5AA-4948-B389-4E12A64B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35" y="247380"/>
            <a:ext cx="990738" cy="15432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1F9F22-AABE-4CB8-ADF6-1A1870625395}"/>
              </a:ext>
            </a:extLst>
          </p:cNvPr>
          <p:cNvSpPr/>
          <p:nvPr/>
        </p:nvSpPr>
        <p:spPr>
          <a:xfrm>
            <a:off x="1754292" y="247380"/>
            <a:ext cx="10214187" cy="18726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곰 인형</a:t>
            </a:r>
            <a:r>
              <a:rPr lang="en-US" altLang="ko-KR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근거리 타입</a:t>
            </a:r>
            <a:r>
              <a:rPr lang="en-US" altLang="ko-KR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이동</a:t>
            </a: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전방</a:t>
            </a: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바라보는 방향</a:t>
            </a: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으로 일정속도로 전진</a:t>
            </a:r>
            <a:endParaRPr lang="en-US" altLang="ko-KR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공격</a:t>
            </a: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전방의 플레이어 캐릭터 인식 후 추격</a:t>
            </a: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/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사거리 내 플레이어가 존재할 시 공격 시전</a:t>
            </a:r>
            <a:endParaRPr lang="en-US" altLang="ko-KR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	-  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선딜레이와 후딜레이가 존재하는 근접공격</a:t>
            </a:r>
            <a:endParaRPr lang="en-US" altLang="ko-KR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BD9B6D-02ED-4DCC-BDBB-111033458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40" y="2404919"/>
            <a:ext cx="1276528" cy="204816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752B75-4691-4D7A-A1C4-4A1DF8B8DD05}"/>
              </a:ext>
            </a:extLst>
          </p:cNvPr>
          <p:cNvSpPr/>
          <p:nvPr/>
        </p:nvSpPr>
        <p:spPr>
          <a:xfrm>
            <a:off x="1754292" y="2492662"/>
            <a:ext cx="10214187" cy="18726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곰 인형</a:t>
            </a:r>
            <a:r>
              <a:rPr lang="en-US" altLang="ko-KR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기계 팔</a:t>
            </a:r>
            <a:r>
              <a:rPr lang="en-US" altLang="ko-KR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생성기</a:t>
            </a:r>
            <a:r>
              <a:rPr lang="en-US" altLang="ko-KR" sz="2000" dirty="0">
                <a:solidFill>
                  <a:schemeClr val="tx1"/>
                </a:solidFill>
                <a:highlight>
                  <a:srgbClr val="FFFF00"/>
                </a:highlight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생성</a:t>
            </a: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 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일정 시간마다 특정 방향을 바라본 채로 스폰되는 곰 인형을 생성</a:t>
            </a:r>
            <a:endParaRPr lang="en-US" altLang="ko-KR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무적</a:t>
            </a: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 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곰 인형을 생성하고 있을 때만 원거리 공격으로 타격 가능</a:t>
            </a:r>
            <a:endParaRPr lang="en-US" altLang="ko-KR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&lt;-&gt;  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파괴</a:t>
            </a:r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 </a:t>
            </a:r>
            <a:r>
              <a:rPr lang="ko-KR" altLang="en-US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파괴 후에는 더 이상 곰인형을 생성하지 않고 스테이지 내에서 소멸</a:t>
            </a:r>
            <a:endParaRPr lang="en-US" altLang="ko-KR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38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D54CB2-188D-47C7-99DA-1EFDF7F9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" y="0"/>
            <a:ext cx="12064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0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D54CB2-188D-47C7-99DA-1EFDF7F9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" y="0"/>
            <a:ext cx="12064073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6C3F2B-409A-49C7-93CE-4B22A6AC34DB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53499-D2F2-41EF-81BB-50402E2309E4}"/>
              </a:ext>
            </a:extLst>
          </p:cNvPr>
          <p:cNvSpPr txBox="1"/>
          <p:nvPr/>
        </p:nvSpPr>
        <p:spPr>
          <a:xfrm>
            <a:off x="238205" y="338097"/>
            <a:ext cx="2758568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(1, 1)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6903F-6A7E-4EB4-BE09-E6A135221DBA}"/>
              </a:ext>
            </a:extLst>
          </p:cNvPr>
          <p:cNvSpPr txBox="1"/>
          <p:nvPr/>
        </p:nvSpPr>
        <p:spPr>
          <a:xfrm>
            <a:off x="238204" y="1083448"/>
            <a:ext cx="8813588" cy="531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역할 및 기획의도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기본 이동 학습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좌우이동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점프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 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전체적인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UI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및 스테이지 구성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제시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하단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60X5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의 영역은 체력 및 게이지 바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UI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다음 스테이지로 이동할 수 있는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FF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위치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FF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FF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목표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FF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)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와 맵 밖으로 탈출할 수 없는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벽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제시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3.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플랫폼 역할 제시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바닥타일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5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바닥타일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통과할 수 없는 플랫폼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플레이어의 공격은 통과 가능</a:t>
            </a:r>
          </a:p>
        </p:txBody>
      </p:sp>
    </p:spTree>
    <p:extLst>
      <p:ext uri="{BB962C8B-B14F-4D97-AF65-F5344CB8AC3E}">
        <p14:creationId xmlns:p14="http://schemas.microsoft.com/office/powerpoint/2010/main" val="81962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D54CB2-188D-47C7-99DA-1EFDF7F9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" y="0"/>
            <a:ext cx="12064073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6C3F2B-409A-49C7-93CE-4B22A6AC34DB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8AE83-51DD-4247-A7A1-C402CDEF6306}"/>
              </a:ext>
            </a:extLst>
          </p:cNvPr>
          <p:cNvSpPr txBox="1"/>
          <p:nvPr/>
        </p:nvSpPr>
        <p:spPr>
          <a:xfrm>
            <a:off x="238205" y="1091608"/>
            <a:ext cx="3242662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핵심 기믹 및 동선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좌우이동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점프 사용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다음 스테이지로 이동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7FFEC-CE76-4C51-9016-7AC99028AD67}"/>
              </a:ext>
            </a:extLst>
          </p:cNvPr>
          <p:cNvSpPr txBox="1"/>
          <p:nvPr/>
        </p:nvSpPr>
        <p:spPr>
          <a:xfrm>
            <a:off x="238205" y="338097"/>
            <a:ext cx="2758568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(1, 1)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915DA47-D986-4AB0-9AFD-C7B05529A3BA}"/>
              </a:ext>
            </a:extLst>
          </p:cNvPr>
          <p:cNvCxnSpPr>
            <a:cxnSpLocks/>
          </p:cNvCxnSpPr>
          <p:nvPr/>
        </p:nvCxnSpPr>
        <p:spPr>
          <a:xfrm>
            <a:off x="806824" y="5263563"/>
            <a:ext cx="3803596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D63369-66B5-47F4-9B2B-383673D22569}"/>
              </a:ext>
            </a:extLst>
          </p:cNvPr>
          <p:cNvCxnSpPr>
            <a:cxnSpLocks/>
          </p:cNvCxnSpPr>
          <p:nvPr/>
        </p:nvCxnSpPr>
        <p:spPr>
          <a:xfrm>
            <a:off x="8383281" y="5239230"/>
            <a:ext cx="3640951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5DFDC8A-FD06-4E5C-B0CC-9EB8085C7BCC}"/>
              </a:ext>
            </a:extLst>
          </p:cNvPr>
          <p:cNvCxnSpPr>
            <a:cxnSpLocks/>
          </p:cNvCxnSpPr>
          <p:nvPr/>
        </p:nvCxnSpPr>
        <p:spPr>
          <a:xfrm flipV="1">
            <a:off x="4610420" y="4203166"/>
            <a:ext cx="899032" cy="10603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B9DBA8-30E5-48A8-B5AC-C00A25359251}"/>
              </a:ext>
            </a:extLst>
          </p:cNvPr>
          <p:cNvCxnSpPr>
            <a:cxnSpLocks/>
          </p:cNvCxnSpPr>
          <p:nvPr/>
        </p:nvCxnSpPr>
        <p:spPr>
          <a:xfrm>
            <a:off x="5509452" y="4210850"/>
            <a:ext cx="1974797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DF50DC6-0919-4D72-85B2-545655DC9E8B}"/>
              </a:ext>
            </a:extLst>
          </p:cNvPr>
          <p:cNvCxnSpPr>
            <a:cxnSpLocks/>
          </p:cNvCxnSpPr>
          <p:nvPr/>
        </p:nvCxnSpPr>
        <p:spPr>
          <a:xfrm flipH="1" flipV="1">
            <a:off x="7484249" y="4218535"/>
            <a:ext cx="899032" cy="106039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9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772FAF1-F13E-4617-9A92-CF9EE354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" y="0"/>
            <a:ext cx="12099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1F5F24-369B-466E-9E02-6507CE0E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" y="0"/>
            <a:ext cx="12099022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9ACCEB-12CD-4A14-99F4-EA40497C254B}"/>
              </a:ext>
            </a:extLst>
          </p:cNvPr>
          <p:cNvSpPr/>
          <p:nvPr/>
        </p:nvSpPr>
        <p:spPr>
          <a:xfrm>
            <a:off x="0" y="0"/>
            <a:ext cx="1212803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68B4A-26A0-4B30-A308-07FB4C866805}"/>
              </a:ext>
            </a:extLst>
          </p:cNvPr>
          <p:cNvSpPr txBox="1"/>
          <p:nvPr/>
        </p:nvSpPr>
        <p:spPr>
          <a:xfrm>
            <a:off x="238205" y="338097"/>
            <a:ext cx="2758568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(1, 2)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141C4-87E1-430E-A940-F1B1BCBCE0FB}"/>
              </a:ext>
            </a:extLst>
          </p:cNvPr>
          <p:cNvSpPr txBox="1"/>
          <p:nvPr/>
        </p:nvSpPr>
        <p:spPr>
          <a:xfrm>
            <a:off x="238204" y="572004"/>
            <a:ext cx="8813588" cy="39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역할 및 기획의도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기본 이동 학습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좌우이동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점프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대쉬 이동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2.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플랫폼 역할 제시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파이프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용광로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파이프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상단 점프로 통과하여 올라갈 수 있는 플랫폼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플레이어의 공격도 통과가능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- 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용광로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: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체력과 관계 없이 닿으면 캐릭터가 사망하는 낙사지역</a:t>
            </a:r>
          </a:p>
        </p:txBody>
      </p:sp>
    </p:spTree>
    <p:extLst>
      <p:ext uri="{BB962C8B-B14F-4D97-AF65-F5344CB8AC3E}">
        <p14:creationId xmlns:p14="http://schemas.microsoft.com/office/powerpoint/2010/main" val="766605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3E49370B-D3BD-41CB-81C3-676C6B78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" y="0"/>
            <a:ext cx="12099022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E45529-E0A3-40BF-A942-85BB490F4CF5}"/>
              </a:ext>
            </a:extLst>
          </p:cNvPr>
          <p:cNvSpPr/>
          <p:nvPr/>
        </p:nvSpPr>
        <p:spPr>
          <a:xfrm>
            <a:off x="0" y="5860"/>
            <a:ext cx="1212803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54273-9B4C-472E-ABCE-FC1268018D99}"/>
              </a:ext>
            </a:extLst>
          </p:cNvPr>
          <p:cNvSpPr txBox="1"/>
          <p:nvPr/>
        </p:nvSpPr>
        <p:spPr>
          <a:xfrm>
            <a:off x="238205" y="338097"/>
            <a:ext cx="2758568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스테이지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(1, 2)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28428EF-9FEA-40BA-9F32-619B1AEE8151}"/>
              </a:ext>
            </a:extLst>
          </p:cNvPr>
          <p:cNvCxnSpPr>
            <a:cxnSpLocks/>
          </p:cNvCxnSpPr>
          <p:nvPr/>
        </p:nvCxnSpPr>
        <p:spPr>
          <a:xfrm>
            <a:off x="63965" y="5263563"/>
            <a:ext cx="2932808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B399EAB-2F87-4435-9E0E-685C85683174}"/>
              </a:ext>
            </a:extLst>
          </p:cNvPr>
          <p:cNvCxnSpPr>
            <a:cxnSpLocks/>
          </p:cNvCxnSpPr>
          <p:nvPr/>
        </p:nvCxnSpPr>
        <p:spPr>
          <a:xfrm flipV="1">
            <a:off x="2931458" y="4203166"/>
            <a:ext cx="899032" cy="10603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B34F9F-2C26-464E-BDDE-8DD68712A482}"/>
              </a:ext>
            </a:extLst>
          </p:cNvPr>
          <p:cNvCxnSpPr>
            <a:cxnSpLocks/>
          </p:cNvCxnSpPr>
          <p:nvPr/>
        </p:nvCxnSpPr>
        <p:spPr>
          <a:xfrm>
            <a:off x="10247528" y="4210850"/>
            <a:ext cx="173188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726A1A-CF94-4BC5-AE37-CF73A86A90A8}"/>
              </a:ext>
            </a:extLst>
          </p:cNvPr>
          <p:cNvCxnSpPr>
            <a:cxnSpLocks/>
          </p:cNvCxnSpPr>
          <p:nvPr/>
        </p:nvCxnSpPr>
        <p:spPr>
          <a:xfrm flipH="1" flipV="1">
            <a:off x="2931458" y="3142768"/>
            <a:ext cx="899032" cy="10603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6A2127-FC46-466C-81B6-0BD24912D0AF}"/>
              </a:ext>
            </a:extLst>
          </p:cNvPr>
          <p:cNvCxnSpPr>
            <a:cxnSpLocks/>
          </p:cNvCxnSpPr>
          <p:nvPr/>
        </p:nvCxnSpPr>
        <p:spPr>
          <a:xfrm>
            <a:off x="1014292" y="3153742"/>
            <a:ext cx="1917166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48FABD-65AD-4CB6-AD67-FD5D1EC375E2}"/>
              </a:ext>
            </a:extLst>
          </p:cNvPr>
          <p:cNvCxnSpPr>
            <a:cxnSpLocks/>
          </p:cNvCxnSpPr>
          <p:nvPr/>
        </p:nvCxnSpPr>
        <p:spPr>
          <a:xfrm flipV="1">
            <a:off x="1014292" y="2101583"/>
            <a:ext cx="899032" cy="10603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B4BC1D-65B0-495D-A9C5-5B49552E0764}"/>
              </a:ext>
            </a:extLst>
          </p:cNvPr>
          <p:cNvCxnSpPr>
            <a:cxnSpLocks/>
          </p:cNvCxnSpPr>
          <p:nvPr/>
        </p:nvCxnSpPr>
        <p:spPr>
          <a:xfrm>
            <a:off x="1913324" y="2101583"/>
            <a:ext cx="2857180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A9B3F5-C29E-4B4F-8731-7950F205288D}"/>
              </a:ext>
            </a:extLst>
          </p:cNvPr>
          <p:cNvSpPr txBox="1"/>
          <p:nvPr/>
        </p:nvSpPr>
        <p:spPr>
          <a:xfrm>
            <a:off x="5666975" y="4624422"/>
            <a:ext cx="3242662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핵심 기믹 및 동선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좌우이동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점프 사용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다음 스테이지로 이동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C3AE5D5-2C19-4C16-BA1C-E53C27101DF7}"/>
              </a:ext>
            </a:extLst>
          </p:cNvPr>
          <p:cNvCxnSpPr>
            <a:cxnSpLocks/>
          </p:cNvCxnSpPr>
          <p:nvPr/>
        </p:nvCxnSpPr>
        <p:spPr>
          <a:xfrm flipV="1">
            <a:off x="4770504" y="1033502"/>
            <a:ext cx="899032" cy="1060398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E7F01F9-5F89-46E7-B086-B7E0E7ADDAE2}"/>
              </a:ext>
            </a:extLst>
          </p:cNvPr>
          <p:cNvCxnSpPr>
            <a:cxnSpLocks/>
          </p:cNvCxnSpPr>
          <p:nvPr/>
        </p:nvCxnSpPr>
        <p:spPr>
          <a:xfrm>
            <a:off x="5669536" y="1033502"/>
            <a:ext cx="2229651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A32478-44AF-438E-BA52-C1DDF3873AA7}"/>
              </a:ext>
            </a:extLst>
          </p:cNvPr>
          <p:cNvCxnSpPr>
            <a:cxnSpLocks/>
          </p:cNvCxnSpPr>
          <p:nvPr/>
        </p:nvCxnSpPr>
        <p:spPr>
          <a:xfrm>
            <a:off x="7899187" y="1033502"/>
            <a:ext cx="2020900" cy="204748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175C741-4F3D-4938-A060-C7CE432D34EA}"/>
              </a:ext>
            </a:extLst>
          </p:cNvPr>
          <p:cNvCxnSpPr>
            <a:cxnSpLocks/>
          </p:cNvCxnSpPr>
          <p:nvPr/>
        </p:nvCxnSpPr>
        <p:spPr>
          <a:xfrm>
            <a:off x="9940836" y="1238250"/>
            <a:ext cx="306692" cy="3026389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202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502</Words>
  <Application>Microsoft Office PowerPoint</Application>
  <PresentationFormat>와이드스크린</PresentationFormat>
  <Paragraphs>95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Yoon 윤고딕 540_TT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준하</dc:creator>
  <cp:lastModifiedBy>박 준하</cp:lastModifiedBy>
  <cp:revision>7</cp:revision>
  <dcterms:created xsi:type="dcterms:W3CDTF">2021-02-15T02:32:43Z</dcterms:created>
  <dcterms:modified xsi:type="dcterms:W3CDTF">2021-02-15T05:21:49Z</dcterms:modified>
</cp:coreProperties>
</file>